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"/>
  </p:notesMasterIdLst>
  <p:handoutMasterIdLst>
    <p:handoutMasterId r:id="rId5"/>
  </p:handoutMasterIdLst>
  <p:sldIdLst>
    <p:sldId id="262" r:id="rId2"/>
    <p:sldId id="261" r:id="rId3"/>
  </p:sldIdLst>
  <p:sldSz cx="22098000" cy="11049000"/>
  <p:notesSz cx="9928225" cy="1435735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latin typeface="Times New Roman" pitchFamily="18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latin typeface="Times New Roman" pitchFamily="18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latin typeface="Times New Roman" pitchFamily="18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latin typeface="Times New Roman" pitchFamily="18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1400" kern="1200">
        <a:solidFill>
          <a:schemeClr val="tx1"/>
        </a:solidFill>
        <a:latin typeface="Times New Roman" pitchFamily="18" charset="0"/>
        <a:ea typeface="宋体" charset="-122"/>
        <a:cs typeface="+mn-cs"/>
      </a:defRPr>
    </a:lvl5pPr>
    <a:lvl6pPr marL="2286000" algn="l" defTabSz="914400" rtl="0" eaLnBrk="1" latinLnBrk="0" hangingPunct="1">
      <a:defRPr kumimoji="1" sz="1400" kern="1200">
        <a:solidFill>
          <a:schemeClr val="tx1"/>
        </a:solidFill>
        <a:latin typeface="Times New Roman" pitchFamily="18" charset="0"/>
        <a:ea typeface="宋体" charset="-122"/>
        <a:cs typeface="+mn-cs"/>
      </a:defRPr>
    </a:lvl6pPr>
    <a:lvl7pPr marL="2743200" algn="l" defTabSz="914400" rtl="0" eaLnBrk="1" latinLnBrk="0" hangingPunct="1">
      <a:defRPr kumimoji="1" sz="1400" kern="1200">
        <a:solidFill>
          <a:schemeClr val="tx1"/>
        </a:solidFill>
        <a:latin typeface="Times New Roman" pitchFamily="18" charset="0"/>
        <a:ea typeface="宋体" charset="-122"/>
        <a:cs typeface="+mn-cs"/>
      </a:defRPr>
    </a:lvl7pPr>
    <a:lvl8pPr marL="3200400" algn="l" defTabSz="914400" rtl="0" eaLnBrk="1" latinLnBrk="0" hangingPunct="1">
      <a:defRPr kumimoji="1" sz="1400" kern="1200">
        <a:solidFill>
          <a:schemeClr val="tx1"/>
        </a:solidFill>
        <a:latin typeface="Times New Roman" pitchFamily="18" charset="0"/>
        <a:ea typeface="宋体" charset="-122"/>
        <a:cs typeface="+mn-cs"/>
      </a:defRPr>
    </a:lvl8pPr>
    <a:lvl9pPr marL="3657600" algn="l" defTabSz="914400" rtl="0" eaLnBrk="1" latinLnBrk="0" hangingPunct="1">
      <a:defRPr kumimoji="1" sz="1400" kern="1200">
        <a:solidFill>
          <a:schemeClr val="tx1"/>
        </a:solidFill>
        <a:latin typeface="Times New Roman" pitchFamily="18" charset="0"/>
        <a:ea typeface="宋体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474">
          <p15:clr>
            <a:srgbClr val="A4A3A4"/>
          </p15:clr>
        </p15:guide>
        <p15:guide id="2" orient="horz" pos="3979">
          <p15:clr>
            <a:srgbClr val="A4A3A4"/>
          </p15:clr>
        </p15:guide>
        <p15:guide id="3" orient="horz" pos="532">
          <p15:clr>
            <a:srgbClr val="A4A3A4"/>
          </p15:clr>
        </p15:guide>
        <p15:guide id="4" orient="horz" pos="2288">
          <p15:clr>
            <a:srgbClr val="A4A3A4"/>
          </p15:clr>
        </p15:guide>
        <p15:guide id="5" pos="13628">
          <p15:clr>
            <a:srgbClr val="A4A3A4"/>
          </p15:clr>
        </p15:guide>
        <p15:guide id="6" pos="428">
          <p15:clr>
            <a:srgbClr val="A4A3A4"/>
          </p15:clr>
        </p15:guide>
        <p15:guide id="7" pos="101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FF1"/>
    <a:srgbClr val="6D7072"/>
    <a:srgbClr val="AB907D"/>
    <a:srgbClr val="B9DCFF"/>
    <a:srgbClr val="FFF5EB"/>
    <a:srgbClr val="E9FFE9"/>
    <a:srgbClr val="BFFFBF"/>
    <a:srgbClr val="B7FFB7"/>
    <a:srgbClr val="D9FFD9"/>
    <a:srgbClr val="D5E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23" autoAdjust="0"/>
    <p:restoredTop sz="99412" autoAdjust="0"/>
  </p:normalViewPr>
  <p:slideViewPr>
    <p:cSldViewPr>
      <p:cViewPr varScale="1">
        <p:scale>
          <a:sx n="60" d="100"/>
          <a:sy n="60" d="100"/>
        </p:scale>
        <p:origin x="972" y="42"/>
      </p:cViewPr>
      <p:guideLst>
        <p:guide orient="horz" pos="6474"/>
        <p:guide orient="horz" pos="3979"/>
        <p:guide orient="horz" pos="532"/>
        <p:guide orient="horz" pos="2288"/>
        <p:guide pos="13628"/>
        <p:guide pos="428"/>
        <p:guide pos="1018"/>
      </p:guideLst>
    </p:cSldViewPr>
  </p:slideViewPr>
  <p:outlineViewPr>
    <p:cViewPr>
      <p:scale>
        <a:sx n="100" d="100"/>
        <a:sy n="10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1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8467" tIns="69232" rIns="138467" bIns="69232" numCol="1" anchor="t" anchorCtr="0" compatLnSpc="1">
            <a:prstTxWarp prst="textNoShape">
              <a:avLst/>
            </a:prstTxWarp>
          </a:bodyPr>
          <a:lstStyle>
            <a:lvl1pPr defTabSz="1383746">
              <a:defRPr sz="1700">
                <a:latin typeface="Times New Roman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6100" y="0"/>
            <a:ext cx="43021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8467" tIns="69232" rIns="138467" bIns="69232" numCol="1" anchor="t" anchorCtr="0" compatLnSpc="1">
            <a:prstTxWarp prst="textNoShape">
              <a:avLst/>
            </a:prstTxWarp>
          </a:bodyPr>
          <a:lstStyle>
            <a:lvl1pPr algn="r" defTabSz="1383746">
              <a:defRPr sz="1700">
                <a:latin typeface="Times New Roman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13638213"/>
            <a:ext cx="43021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8467" tIns="69232" rIns="138467" bIns="69232" numCol="1" anchor="b" anchorCtr="0" compatLnSpc="1">
            <a:prstTxWarp prst="textNoShape">
              <a:avLst/>
            </a:prstTxWarp>
          </a:bodyPr>
          <a:lstStyle>
            <a:lvl1pPr defTabSz="1383746">
              <a:defRPr sz="1700">
                <a:latin typeface="Times New Roman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6100" y="13638213"/>
            <a:ext cx="43021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8467" tIns="69232" rIns="138467" bIns="69232" numCol="1" anchor="b" anchorCtr="0" compatLnSpc="1">
            <a:prstTxWarp prst="textNoShape">
              <a:avLst/>
            </a:prstTxWarp>
          </a:bodyPr>
          <a:lstStyle>
            <a:lvl1pPr algn="r" defTabSz="1383746">
              <a:defRPr sz="1700">
                <a:latin typeface="Times New Roman" charset="0"/>
                <a:ea typeface="宋体" pitchFamily="2" charset="-122"/>
              </a:defRPr>
            </a:lvl1pPr>
          </a:lstStyle>
          <a:p>
            <a:pPr>
              <a:defRPr/>
            </a:pPr>
            <a:fld id="{D7517165-80A1-4C48-9EB9-ED3007440E8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195638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717550"/>
          </a:xfrm>
          <a:prstGeom prst="rect">
            <a:avLst/>
          </a:prstGeom>
        </p:spPr>
        <p:txBody>
          <a:bodyPr vert="horz" lIns="91403" tIns="45702" rIns="91403" bIns="45702" rtlCol="0"/>
          <a:lstStyle>
            <a:lvl1pPr algn="l">
              <a:defRPr sz="1200">
                <a:latin typeface="Times New Roman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624513" y="0"/>
            <a:ext cx="4302125" cy="717550"/>
          </a:xfrm>
          <a:prstGeom prst="rect">
            <a:avLst/>
          </a:prstGeom>
        </p:spPr>
        <p:txBody>
          <a:bodyPr vert="horz" lIns="91403" tIns="45702" rIns="91403" bIns="45702" rtlCol="0"/>
          <a:lstStyle>
            <a:lvl1pPr algn="r">
              <a:defRPr sz="1200">
                <a:latin typeface="Times New Roman" charset="0"/>
                <a:ea typeface="宋体" pitchFamily="2" charset="-122"/>
              </a:defRPr>
            </a:lvl1pPr>
          </a:lstStyle>
          <a:p>
            <a:pPr>
              <a:defRPr/>
            </a:pPr>
            <a:fld id="{25FBB02D-DD54-477F-B943-9D09DDE66BC4}" type="datetimeFigureOut">
              <a:rPr lang="zh-CN" altLang="en-US"/>
              <a:pPr>
                <a:defRPr/>
              </a:pPr>
              <a:t>2021/11/12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-419100" y="1077913"/>
            <a:ext cx="10766425" cy="5383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03" tIns="45702" rIns="91403" bIns="45702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93775" y="6819900"/>
            <a:ext cx="7940675" cy="6459538"/>
          </a:xfrm>
          <a:prstGeom prst="rect">
            <a:avLst/>
          </a:prstGeom>
        </p:spPr>
        <p:txBody>
          <a:bodyPr vert="horz" lIns="91403" tIns="45702" rIns="91403" bIns="45702" rtlCol="0">
            <a:normAutofit/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13636625"/>
            <a:ext cx="4302125" cy="717550"/>
          </a:xfrm>
          <a:prstGeom prst="rect">
            <a:avLst/>
          </a:prstGeom>
        </p:spPr>
        <p:txBody>
          <a:bodyPr vert="horz" lIns="91403" tIns="45702" rIns="91403" bIns="45702" rtlCol="0" anchor="b"/>
          <a:lstStyle>
            <a:lvl1pPr algn="l">
              <a:defRPr sz="1200">
                <a:latin typeface="Times New Roman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624513" y="13636625"/>
            <a:ext cx="4302125" cy="717550"/>
          </a:xfrm>
          <a:prstGeom prst="rect">
            <a:avLst/>
          </a:prstGeom>
        </p:spPr>
        <p:txBody>
          <a:bodyPr vert="horz" lIns="91403" tIns="45702" rIns="91403" bIns="45702" rtlCol="0" anchor="b"/>
          <a:lstStyle>
            <a:lvl1pPr algn="r">
              <a:defRPr sz="1200">
                <a:latin typeface="Times New Roman" charset="0"/>
                <a:ea typeface="宋体" pitchFamily="2" charset="-122"/>
              </a:defRPr>
            </a:lvl1pPr>
          </a:lstStyle>
          <a:p>
            <a:pPr>
              <a:defRPr/>
            </a:pPr>
            <a:fld id="{079DEBCC-A2DF-4EB0-A638-C7CFFED0FDC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97209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7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614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22B4B6F-2550-4D6F-8B68-36013BC659CD}" type="slidenum">
              <a:rPr lang="zh-CN" altLang="en-US" smtClean="0">
                <a:latin typeface="Times New Roman" pitchFamily="18" charset="0"/>
                <a:ea typeface="宋体" charset="-122"/>
              </a:rPr>
              <a:pPr/>
              <a:t>2</a:t>
            </a:fld>
            <a:endParaRPr lang="zh-CN" altLang="en-US">
              <a:latin typeface="Times New Roman" pitchFamily="18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4188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657350" y="3432175"/>
            <a:ext cx="18783300" cy="236855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3314700" y="6261100"/>
            <a:ext cx="15468600" cy="28241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D1C033-FF9D-45D6-A7D1-7C0ED0A7320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476CA2-B515-431B-B377-569EC5A5779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5744825" y="982663"/>
            <a:ext cx="4695825" cy="88392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657350" y="982663"/>
            <a:ext cx="13935075" cy="883920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50CC75-AC98-4F4A-A6C3-A469926D0BE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F78116-E837-45F9-9259-7B28D72E8E4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46250" y="7099300"/>
            <a:ext cx="18783300" cy="219551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746250" y="4683125"/>
            <a:ext cx="18783300" cy="2416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662945-C402-44CE-9E21-B77614FA0A4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657350" y="3192463"/>
            <a:ext cx="9315450" cy="6629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125200" y="3192463"/>
            <a:ext cx="9315450" cy="6629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96288A-9BA3-4C4D-BE32-2264E1A23B8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04900" y="442913"/>
            <a:ext cx="19888200" cy="18415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04900" y="2473325"/>
            <a:ext cx="9763125" cy="10302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04900" y="3503613"/>
            <a:ext cx="9763125" cy="63658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11225213" y="2473325"/>
            <a:ext cx="9767887" cy="10302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11225213" y="3503613"/>
            <a:ext cx="9767887" cy="63658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B76CA4-B10D-4909-8D8C-BAD33A89F23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415CB9-4957-4B48-A1A6-7D12BDF4387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FA8DE-853D-4DF5-8025-550EAEE4C0F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04900" y="439738"/>
            <a:ext cx="7270750" cy="187166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639175" y="439738"/>
            <a:ext cx="12353925" cy="94297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04900" y="2311400"/>
            <a:ext cx="7270750" cy="75580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E0939-84A9-4CC7-80CD-CA2408A7259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330700" y="7734300"/>
            <a:ext cx="13258800" cy="9128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330700" y="987425"/>
            <a:ext cx="13258800" cy="6629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330700" y="8647113"/>
            <a:ext cx="13258800" cy="12969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158103-0924-47CD-A769-B5A464C806B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57350" y="982663"/>
            <a:ext cx="18783300" cy="184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9409" tIns="94704" rIns="189409" bIns="947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57350" y="3192463"/>
            <a:ext cx="187833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9409" tIns="94704" rIns="189409" bIns="947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657350" y="10066338"/>
            <a:ext cx="460375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9409" tIns="94704" rIns="189409" bIns="94704" numCol="1" anchor="t" anchorCtr="0" compatLnSpc="1">
            <a:prstTxWarp prst="textNoShape">
              <a:avLst/>
            </a:prstTxWarp>
          </a:bodyPr>
          <a:lstStyle>
            <a:lvl1pPr>
              <a:defRPr sz="2900">
                <a:latin typeface="Times New Roman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550150" y="10066338"/>
            <a:ext cx="699770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9409" tIns="94704" rIns="189409" bIns="94704" numCol="1" anchor="t" anchorCtr="0" compatLnSpc="1">
            <a:prstTxWarp prst="textNoShape">
              <a:avLst/>
            </a:prstTxWarp>
          </a:bodyPr>
          <a:lstStyle>
            <a:lvl1pPr algn="ctr">
              <a:defRPr sz="2900">
                <a:latin typeface="Times New Roman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5836900" y="10066338"/>
            <a:ext cx="460375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9409" tIns="94704" rIns="189409" bIns="94704" numCol="1" anchor="t" anchorCtr="0" compatLnSpc="1">
            <a:prstTxWarp prst="textNoShape">
              <a:avLst/>
            </a:prstTxWarp>
          </a:bodyPr>
          <a:lstStyle>
            <a:lvl1pPr algn="r">
              <a:defRPr sz="2900">
                <a:latin typeface="Times New Roman" charset="0"/>
                <a:ea typeface="宋体" pitchFamily="2" charset="-122"/>
              </a:defRPr>
            </a:lvl1pPr>
          </a:lstStyle>
          <a:p>
            <a:pPr>
              <a:defRPr/>
            </a:pPr>
            <a:fld id="{1719451B-7EE1-4EBA-9854-E4CE00E7BCE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893888" rtl="0" eaLnBrk="0" fontAlgn="base" hangingPunct="0">
        <a:spcBef>
          <a:spcPct val="0"/>
        </a:spcBef>
        <a:spcAft>
          <a:spcPct val="0"/>
        </a:spcAft>
        <a:defRPr kumimoji="1" sz="91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893888" rtl="0" eaLnBrk="0" fontAlgn="base" hangingPunct="0">
        <a:spcBef>
          <a:spcPct val="0"/>
        </a:spcBef>
        <a:spcAft>
          <a:spcPct val="0"/>
        </a:spcAft>
        <a:defRPr kumimoji="1" sz="9100">
          <a:solidFill>
            <a:schemeClr val="tx2"/>
          </a:solidFill>
          <a:latin typeface="Times New Roman" charset="0"/>
          <a:ea typeface="宋体" pitchFamily="2" charset="-122"/>
        </a:defRPr>
      </a:lvl2pPr>
      <a:lvl3pPr algn="ctr" defTabSz="1893888" rtl="0" eaLnBrk="0" fontAlgn="base" hangingPunct="0">
        <a:spcBef>
          <a:spcPct val="0"/>
        </a:spcBef>
        <a:spcAft>
          <a:spcPct val="0"/>
        </a:spcAft>
        <a:defRPr kumimoji="1" sz="9100">
          <a:solidFill>
            <a:schemeClr val="tx2"/>
          </a:solidFill>
          <a:latin typeface="Times New Roman" charset="0"/>
          <a:ea typeface="宋体" pitchFamily="2" charset="-122"/>
        </a:defRPr>
      </a:lvl3pPr>
      <a:lvl4pPr algn="ctr" defTabSz="1893888" rtl="0" eaLnBrk="0" fontAlgn="base" hangingPunct="0">
        <a:spcBef>
          <a:spcPct val="0"/>
        </a:spcBef>
        <a:spcAft>
          <a:spcPct val="0"/>
        </a:spcAft>
        <a:defRPr kumimoji="1" sz="9100">
          <a:solidFill>
            <a:schemeClr val="tx2"/>
          </a:solidFill>
          <a:latin typeface="Times New Roman" charset="0"/>
          <a:ea typeface="宋体" pitchFamily="2" charset="-122"/>
        </a:defRPr>
      </a:lvl4pPr>
      <a:lvl5pPr algn="ctr" defTabSz="1893888" rtl="0" eaLnBrk="0" fontAlgn="base" hangingPunct="0">
        <a:spcBef>
          <a:spcPct val="0"/>
        </a:spcBef>
        <a:spcAft>
          <a:spcPct val="0"/>
        </a:spcAft>
        <a:defRPr kumimoji="1" sz="9100">
          <a:solidFill>
            <a:schemeClr val="tx2"/>
          </a:solidFill>
          <a:latin typeface="Times New Roman" charset="0"/>
          <a:ea typeface="宋体" pitchFamily="2" charset="-122"/>
        </a:defRPr>
      </a:lvl5pPr>
      <a:lvl6pPr marL="457200" algn="ctr" defTabSz="1893888" rtl="0" fontAlgn="base">
        <a:spcBef>
          <a:spcPct val="0"/>
        </a:spcBef>
        <a:spcAft>
          <a:spcPct val="0"/>
        </a:spcAft>
        <a:defRPr kumimoji="1" sz="9100">
          <a:solidFill>
            <a:schemeClr val="tx2"/>
          </a:solidFill>
          <a:latin typeface="Times New Roman" charset="0"/>
          <a:ea typeface="宋体" pitchFamily="2" charset="-122"/>
        </a:defRPr>
      </a:lvl6pPr>
      <a:lvl7pPr marL="914400" algn="ctr" defTabSz="1893888" rtl="0" fontAlgn="base">
        <a:spcBef>
          <a:spcPct val="0"/>
        </a:spcBef>
        <a:spcAft>
          <a:spcPct val="0"/>
        </a:spcAft>
        <a:defRPr kumimoji="1" sz="9100">
          <a:solidFill>
            <a:schemeClr val="tx2"/>
          </a:solidFill>
          <a:latin typeface="Times New Roman" charset="0"/>
          <a:ea typeface="宋体" pitchFamily="2" charset="-122"/>
        </a:defRPr>
      </a:lvl7pPr>
      <a:lvl8pPr marL="1371600" algn="ctr" defTabSz="1893888" rtl="0" fontAlgn="base">
        <a:spcBef>
          <a:spcPct val="0"/>
        </a:spcBef>
        <a:spcAft>
          <a:spcPct val="0"/>
        </a:spcAft>
        <a:defRPr kumimoji="1" sz="9100">
          <a:solidFill>
            <a:schemeClr val="tx2"/>
          </a:solidFill>
          <a:latin typeface="Times New Roman" charset="0"/>
          <a:ea typeface="宋体" pitchFamily="2" charset="-122"/>
        </a:defRPr>
      </a:lvl8pPr>
      <a:lvl9pPr marL="1828800" algn="ctr" defTabSz="1893888" rtl="0" fontAlgn="base">
        <a:spcBef>
          <a:spcPct val="0"/>
        </a:spcBef>
        <a:spcAft>
          <a:spcPct val="0"/>
        </a:spcAft>
        <a:defRPr kumimoji="1" sz="9100">
          <a:solidFill>
            <a:schemeClr val="tx2"/>
          </a:solidFill>
          <a:latin typeface="Times New Roman" charset="0"/>
          <a:ea typeface="宋体" pitchFamily="2" charset="-122"/>
        </a:defRPr>
      </a:lvl9pPr>
    </p:titleStyle>
    <p:bodyStyle>
      <a:lvl1pPr marL="709613" indent="-709613" algn="l" defTabSz="1893888" rtl="0" eaLnBrk="0" fontAlgn="base" hangingPunct="0">
        <a:spcBef>
          <a:spcPct val="20000"/>
        </a:spcBef>
        <a:spcAft>
          <a:spcPct val="0"/>
        </a:spcAft>
        <a:buChar char="•"/>
        <a:defRPr kumimoji="1" sz="6600">
          <a:solidFill>
            <a:schemeClr val="tx1"/>
          </a:solidFill>
          <a:latin typeface="+mn-lt"/>
          <a:ea typeface="+mn-ea"/>
          <a:cs typeface="+mn-cs"/>
        </a:defRPr>
      </a:lvl1pPr>
      <a:lvl2pPr marL="1538288" indent="-590550" algn="l" defTabSz="1893888" rtl="0" eaLnBrk="0" fontAlgn="base" hangingPunct="0">
        <a:spcBef>
          <a:spcPct val="20000"/>
        </a:spcBef>
        <a:spcAft>
          <a:spcPct val="0"/>
        </a:spcAft>
        <a:buChar char="–"/>
        <a:defRPr kumimoji="1" sz="5800">
          <a:solidFill>
            <a:schemeClr val="tx1"/>
          </a:solidFill>
          <a:latin typeface="+mn-lt"/>
          <a:ea typeface="+mn-ea"/>
        </a:defRPr>
      </a:lvl2pPr>
      <a:lvl3pPr marL="2366963" indent="-473075" algn="l" defTabSz="1893888" rtl="0" eaLnBrk="0" fontAlgn="base" hangingPunct="0">
        <a:spcBef>
          <a:spcPct val="20000"/>
        </a:spcBef>
        <a:spcAft>
          <a:spcPct val="0"/>
        </a:spcAft>
        <a:buChar char="•"/>
        <a:defRPr kumimoji="1" sz="5000">
          <a:solidFill>
            <a:schemeClr val="tx1"/>
          </a:solidFill>
          <a:latin typeface="+mn-lt"/>
          <a:ea typeface="+mn-ea"/>
        </a:defRPr>
      </a:lvl3pPr>
      <a:lvl4pPr marL="3314700" indent="-473075" algn="l" defTabSz="1893888" rtl="0" eaLnBrk="0" fontAlgn="base" hangingPunct="0">
        <a:spcBef>
          <a:spcPct val="20000"/>
        </a:spcBef>
        <a:spcAft>
          <a:spcPct val="0"/>
        </a:spcAft>
        <a:buChar char="–"/>
        <a:defRPr kumimoji="1" sz="4100">
          <a:solidFill>
            <a:schemeClr val="tx1"/>
          </a:solidFill>
          <a:latin typeface="+mn-lt"/>
          <a:ea typeface="+mn-ea"/>
        </a:defRPr>
      </a:lvl4pPr>
      <a:lvl5pPr marL="4262438" indent="-474663" algn="l" defTabSz="1893888" rtl="0" eaLnBrk="0" fontAlgn="base" hangingPunct="0">
        <a:spcBef>
          <a:spcPct val="20000"/>
        </a:spcBef>
        <a:spcAft>
          <a:spcPct val="0"/>
        </a:spcAft>
        <a:buChar char="»"/>
        <a:defRPr kumimoji="1" sz="4100">
          <a:solidFill>
            <a:schemeClr val="tx1"/>
          </a:solidFill>
          <a:latin typeface="+mn-lt"/>
          <a:ea typeface="+mn-ea"/>
        </a:defRPr>
      </a:lvl5pPr>
      <a:lvl6pPr marL="4719638" indent="-474663" algn="l" defTabSz="1893888" rtl="0" fontAlgn="base">
        <a:spcBef>
          <a:spcPct val="20000"/>
        </a:spcBef>
        <a:spcAft>
          <a:spcPct val="0"/>
        </a:spcAft>
        <a:buChar char="»"/>
        <a:defRPr kumimoji="1" sz="4100">
          <a:solidFill>
            <a:schemeClr val="tx1"/>
          </a:solidFill>
          <a:latin typeface="+mn-lt"/>
          <a:ea typeface="+mn-ea"/>
        </a:defRPr>
      </a:lvl6pPr>
      <a:lvl7pPr marL="5176838" indent="-474663" algn="l" defTabSz="1893888" rtl="0" fontAlgn="base">
        <a:spcBef>
          <a:spcPct val="20000"/>
        </a:spcBef>
        <a:spcAft>
          <a:spcPct val="0"/>
        </a:spcAft>
        <a:buChar char="»"/>
        <a:defRPr kumimoji="1" sz="4100">
          <a:solidFill>
            <a:schemeClr val="tx1"/>
          </a:solidFill>
          <a:latin typeface="+mn-lt"/>
          <a:ea typeface="+mn-ea"/>
        </a:defRPr>
      </a:lvl7pPr>
      <a:lvl8pPr marL="5634038" indent="-474663" algn="l" defTabSz="1893888" rtl="0" fontAlgn="base">
        <a:spcBef>
          <a:spcPct val="20000"/>
        </a:spcBef>
        <a:spcAft>
          <a:spcPct val="0"/>
        </a:spcAft>
        <a:buChar char="»"/>
        <a:defRPr kumimoji="1" sz="4100">
          <a:solidFill>
            <a:schemeClr val="tx1"/>
          </a:solidFill>
          <a:latin typeface="+mn-lt"/>
          <a:ea typeface="+mn-ea"/>
        </a:defRPr>
      </a:lvl8pPr>
      <a:lvl9pPr marL="6091238" indent="-474663" algn="l" defTabSz="1893888" rtl="0" fontAlgn="base">
        <a:spcBef>
          <a:spcPct val="20000"/>
        </a:spcBef>
        <a:spcAft>
          <a:spcPct val="0"/>
        </a:spcAft>
        <a:buChar char="»"/>
        <a:defRPr kumimoji="1" sz="41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Relationship Id="rId9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8" y="-26389"/>
            <a:ext cx="22099915" cy="11101778"/>
          </a:xfrm>
          <a:prstGeom prst="rect">
            <a:avLst/>
          </a:prstGeom>
        </p:spPr>
      </p:pic>
      <p:pic>
        <p:nvPicPr>
          <p:cNvPr id="2" name="Picture 10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141124" y="6762954"/>
            <a:ext cx="5524500" cy="427613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11913096" y="2500409"/>
            <a:ext cx="5112567" cy="68820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kumimoji="1" sz="1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1pPr>
            <a:lvl2pPr marL="742950" indent="-285750" eaLnBrk="0" hangingPunct="0">
              <a:defRPr kumimoji="1" sz="1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2pPr>
            <a:lvl3pPr marL="1143000" indent="-228600" eaLnBrk="0" hangingPunct="0">
              <a:defRPr kumimoji="1" sz="1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3pPr>
            <a:lvl4pPr marL="1600200" indent="-228600" eaLnBrk="0" hangingPunct="0">
              <a:defRPr kumimoji="1" sz="1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4pPr>
            <a:lvl5pPr marL="2057400" indent="-228600" eaLnBrk="0" hangingPunct="0">
              <a:defRPr kumimoji="1" sz="1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itchFamily="18" charset="0"/>
                <a:ea typeface="宋体" charset="-122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ts val="0"/>
              </a:spcBef>
              <a:defRPr/>
            </a:pPr>
            <a:r>
              <a:rPr lang="en-US" altLang="zh-CN" b="1" dirty="0">
                <a:solidFill>
                  <a:schemeClr val="bg1"/>
                </a:solidFill>
                <a:latin typeface="+mn-ea"/>
                <a:ea typeface="+mn-ea"/>
              </a:rPr>
              <a:t>《</a:t>
            </a:r>
            <a:r>
              <a:rPr lang="zh-CN" altLang="en-US" b="1" dirty="0">
                <a:solidFill>
                  <a:schemeClr val="bg1"/>
                </a:solidFill>
                <a:latin typeface="+mn-ea"/>
                <a:ea typeface="+mn-ea"/>
              </a:rPr>
              <a:t>南京雨花台高新区控制性详细规划及城市设计整合</a:t>
            </a:r>
            <a:r>
              <a:rPr lang="en-US" altLang="zh-CN" b="1" dirty="0">
                <a:solidFill>
                  <a:schemeClr val="bg1"/>
                </a:solidFill>
                <a:latin typeface="+mn-ea"/>
                <a:ea typeface="+mn-ea"/>
              </a:rPr>
              <a:t>》</a:t>
            </a:r>
          </a:p>
          <a:p>
            <a:pPr algn="ctr" eaLnBrk="1" hangingPunct="1">
              <a:lnSpc>
                <a:spcPct val="150000"/>
              </a:lnSpc>
              <a:spcBef>
                <a:spcPts val="0"/>
              </a:spcBef>
              <a:defRPr/>
            </a:pPr>
            <a:r>
              <a:rPr lang="en-US" altLang="zh-CN" b="1" dirty="0">
                <a:solidFill>
                  <a:schemeClr val="bg1"/>
                </a:solidFill>
                <a:latin typeface="+mn-ea"/>
                <a:ea typeface="+mn-ea"/>
              </a:rPr>
              <a:t>SOb010-02</a:t>
            </a:r>
            <a:r>
              <a:rPr lang="zh-CN" altLang="en-US" b="1" dirty="0">
                <a:solidFill>
                  <a:schemeClr val="bg1"/>
                </a:solidFill>
                <a:latin typeface="+mn-ea"/>
                <a:ea typeface="+mn-ea"/>
              </a:rPr>
              <a:t>规划管理单元图则修改</a:t>
            </a:r>
            <a:endParaRPr lang="en-US" altLang="zh-CN" b="1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17241688" y="523875"/>
            <a:ext cx="4248472" cy="281371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indent="304800">
              <a:lnSpc>
                <a:spcPct val="140000"/>
              </a:lnSpc>
              <a:defRPr/>
            </a:pPr>
            <a:endParaRPr lang="en-US" altLang="zh-CN" dirty="0">
              <a:latin typeface="黑体" pitchFamily="2" charset="-122"/>
              <a:ea typeface="黑体" pitchFamily="2" charset="-122"/>
            </a:endParaRPr>
          </a:p>
          <a:p>
            <a:pPr>
              <a:lnSpc>
                <a:spcPct val="140000"/>
              </a:lnSpc>
              <a:defRPr/>
            </a:pPr>
            <a:r>
              <a:rPr lang="zh-CN" altLang="en-US" dirty="0">
                <a:latin typeface="黑体" pitchFamily="2" charset="-122"/>
                <a:ea typeface="黑体" pitchFamily="2" charset="-122"/>
              </a:rPr>
              <a:t>前言</a:t>
            </a:r>
          </a:p>
          <a:p>
            <a:pPr indent="304800">
              <a:lnSpc>
                <a:spcPct val="140000"/>
              </a:lnSpc>
              <a:defRPr/>
            </a:pPr>
            <a:endParaRPr lang="zh-CN" altLang="en-US" sz="900" dirty="0">
              <a:latin typeface="+mj-ea"/>
              <a:ea typeface="+mj-ea"/>
            </a:endParaRPr>
          </a:p>
          <a:p>
            <a:pPr indent="324000">
              <a:lnSpc>
                <a:spcPct val="250000"/>
              </a:lnSpc>
              <a:defRPr/>
            </a:pPr>
            <a:r>
              <a:rPr lang="zh-CN" altLang="en-US" sz="900" dirty="0"/>
              <a:t>为促进软件谷软件和信息服务产业发展，拓展产业空间，加快软件谷南园建设，拟对软件谷南园机场二通道沿线商办用地和产业用地布局开展调整。</a:t>
            </a:r>
            <a:r>
              <a:rPr lang="zh-CN" altLang="zh-CN" sz="900" dirty="0"/>
              <a:t>南京市规划和自然资源局</a:t>
            </a:r>
            <a:r>
              <a:rPr lang="zh-CN" altLang="en-US" sz="900" dirty="0"/>
              <a:t>会同雨花台区组织</a:t>
            </a:r>
            <a:r>
              <a:rPr lang="zh-CN" altLang="zh-CN" sz="900" dirty="0"/>
              <a:t>开展了</a:t>
            </a:r>
            <a:r>
              <a:rPr lang="en-US" altLang="zh-CN" sz="900" dirty="0"/>
              <a:t>《</a:t>
            </a:r>
            <a:r>
              <a:rPr lang="zh-CN" altLang="en-US" sz="900" dirty="0"/>
              <a:t>南京雨花台高新区控制性详细规划及城市设计整合</a:t>
            </a:r>
            <a:r>
              <a:rPr lang="en-US" altLang="zh-CN" sz="900" dirty="0"/>
              <a:t>》SOb010-02</a:t>
            </a:r>
            <a:r>
              <a:rPr lang="zh-CN" altLang="en-US" sz="900" dirty="0"/>
              <a:t>规划管理单元图则修改</a:t>
            </a:r>
            <a:r>
              <a:rPr lang="zh-CN" altLang="zh-CN" sz="900" dirty="0"/>
              <a:t>工作。</a:t>
            </a:r>
          </a:p>
          <a:p>
            <a:pPr indent="324000">
              <a:lnSpc>
                <a:spcPct val="250000"/>
              </a:lnSpc>
              <a:defRPr/>
            </a:pPr>
            <a:r>
              <a:rPr lang="zh-CN" altLang="en-US" sz="900" dirty="0"/>
              <a:t>根据</a:t>
            </a:r>
            <a:r>
              <a:rPr lang="en-US" altLang="zh-CN" sz="900" dirty="0"/>
              <a:t>《</a:t>
            </a:r>
            <a:r>
              <a:rPr lang="zh-CN" altLang="en-US" sz="900" dirty="0"/>
              <a:t>中华人民共和国城乡规划法</a:t>
            </a:r>
            <a:r>
              <a:rPr lang="en-US" altLang="zh-CN" sz="900" dirty="0"/>
              <a:t>》</a:t>
            </a:r>
            <a:r>
              <a:rPr lang="zh-CN" altLang="en-US" sz="900" dirty="0"/>
              <a:t>，现将</a:t>
            </a:r>
            <a:r>
              <a:rPr lang="en-US" altLang="zh-CN" sz="900" dirty="0"/>
              <a:t>《</a:t>
            </a:r>
            <a:r>
              <a:rPr lang="zh-CN" altLang="en-US" sz="900" dirty="0"/>
              <a:t>南京雨花台高新区控制性详细规划及城市设计整合</a:t>
            </a:r>
            <a:r>
              <a:rPr lang="en-US" altLang="zh-CN" sz="900" dirty="0"/>
              <a:t>》SOb010-02</a:t>
            </a:r>
            <a:r>
              <a:rPr lang="zh-CN" altLang="en-US" sz="900" dirty="0"/>
              <a:t>规划管理单元图则修改成果向社会予以公布。</a:t>
            </a:r>
          </a:p>
        </p:txBody>
      </p:sp>
      <p:sp>
        <p:nvSpPr>
          <p:cNvPr id="13" name="Rectangle 61"/>
          <p:cNvSpPr>
            <a:spLocks noChangeArrowheads="1"/>
          </p:cNvSpPr>
          <p:nvPr/>
        </p:nvSpPr>
        <p:spPr bwMode="auto">
          <a:xfrm>
            <a:off x="17241687" y="6908714"/>
            <a:ext cx="4032449" cy="377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lnSpc>
                <a:spcPct val="250000"/>
              </a:lnSpc>
              <a:defRPr/>
            </a:pPr>
            <a:r>
              <a:rPr lang="zh-CN" altLang="en-US" dirty="0">
                <a:latin typeface="黑体" pitchFamily="2" charset="-122"/>
                <a:ea typeface="黑体" pitchFamily="2" charset="-122"/>
              </a:rPr>
              <a:t>说明</a:t>
            </a:r>
            <a:endParaRPr lang="en-US" altLang="zh-CN" sz="900" dirty="0">
              <a:latin typeface="宋体" charset="-122"/>
            </a:endParaRPr>
          </a:p>
          <a:p>
            <a:pPr>
              <a:lnSpc>
                <a:spcPct val="250000"/>
              </a:lnSpc>
              <a:defRPr/>
            </a:pPr>
            <a:r>
              <a:rPr lang="en-US" altLang="zh-CN" sz="900" dirty="0">
                <a:latin typeface="宋体" panose="02010600030101010101" pitchFamily="2" charset="-122"/>
              </a:rPr>
              <a:t>1</a:t>
            </a:r>
            <a:r>
              <a:rPr lang="zh-CN" altLang="en-US" sz="900" dirty="0">
                <a:latin typeface="宋体" panose="02010600030101010101" pitchFamily="2" charset="-122"/>
              </a:rPr>
              <a:t>、本材料是为方便公众了解城乡规划而制作的参考性文件。</a:t>
            </a:r>
          </a:p>
          <a:p>
            <a:pPr>
              <a:lnSpc>
                <a:spcPct val="250000"/>
              </a:lnSpc>
              <a:defRPr/>
            </a:pPr>
            <a:r>
              <a:rPr lang="en-US" altLang="zh-CN" sz="900" dirty="0">
                <a:latin typeface="宋体" panose="02010600030101010101" pitchFamily="2" charset="-122"/>
              </a:rPr>
              <a:t>2</a:t>
            </a:r>
            <a:r>
              <a:rPr lang="zh-CN" altLang="en-US" sz="900" dirty="0">
                <a:latin typeface="宋体" panose="02010600030101010101" pitchFamily="2" charset="-122"/>
              </a:rPr>
              <a:t>、控制性详细规划是城乡发展的控制与引导性文件，不代表具体的项目实施计划和实施方案。一旦有建设行为，应依据批准的具体项目建设方案实施。</a:t>
            </a:r>
          </a:p>
          <a:p>
            <a:pPr>
              <a:lnSpc>
                <a:spcPct val="250000"/>
              </a:lnSpc>
              <a:defRPr/>
            </a:pPr>
            <a:r>
              <a:rPr lang="en-US" altLang="zh-CN" sz="900" dirty="0">
                <a:latin typeface="宋体" panose="02010600030101010101" pitchFamily="2" charset="-122"/>
              </a:rPr>
              <a:t>3</a:t>
            </a:r>
            <a:r>
              <a:rPr lang="zh-CN" altLang="en-US" sz="900" dirty="0">
                <a:latin typeface="宋体" panose="02010600030101010101" pitchFamily="2" charset="-122"/>
              </a:rPr>
              <a:t>、城乡规划是不断优化更新的过程，规划内容以南京市规划和自然资源局存档备查的最新版本为准，同一地区同内容深度规划若有更新，南京市规划和自然资源局将依法在局网站上公布，本材料自动作废。</a:t>
            </a:r>
          </a:p>
          <a:p>
            <a:pPr>
              <a:lnSpc>
                <a:spcPct val="250000"/>
              </a:lnSpc>
              <a:defRPr/>
            </a:pPr>
            <a:r>
              <a:rPr lang="en-US" altLang="zh-CN" sz="900" dirty="0">
                <a:latin typeface="宋体" panose="02010600030101010101" pitchFamily="2" charset="-122"/>
              </a:rPr>
              <a:t>4</a:t>
            </a:r>
            <a:r>
              <a:rPr lang="zh-CN" altLang="en-US" sz="900" dirty="0">
                <a:latin typeface="宋体" panose="02010600030101010101" pitchFamily="2" charset="-122"/>
              </a:rPr>
              <a:t>、本材料版权及解释权归南京市规划和自然资源局所有，未取得版权人的书面授权，谢绝改变、分发、发布或使用本材料图文资料。</a:t>
            </a:r>
            <a:endParaRPr lang="en-US" altLang="zh-CN" sz="900" dirty="0">
              <a:latin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endParaRPr lang="zh-CN" altLang="en-US" sz="1000" dirty="0">
              <a:latin typeface="华文细黑" pitchFamily="2" charset="-122"/>
              <a:ea typeface="华文细黑" pitchFamily="2" charset="-122"/>
            </a:endParaRPr>
          </a:p>
          <a:p>
            <a:pPr algn="just">
              <a:lnSpc>
                <a:spcPct val="150000"/>
              </a:lnSpc>
            </a:pPr>
            <a:endParaRPr lang="zh-CN" altLang="en-US" sz="1000" dirty="0">
              <a:latin typeface="宋体" charset="-122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1141075" y="9502775"/>
            <a:ext cx="5524500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dirty="0">
                <a:latin typeface="黑体" pitchFamily="2" charset="-122"/>
                <a:ea typeface="黑体" pitchFamily="2" charset="-122"/>
              </a:rPr>
              <a:t>南京市规划和自然资源局</a:t>
            </a:r>
            <a:endParaRPr lang="en-US" altLang="zh-CN" dirty="0">
              <a:latin typeface="黑体" pitchFamily="2" charset="-122"/>
              <a:ea typeface="黑体" pitchFamily="2" charset="-122"/>
            </a:endParaRPr>
          </a:p>
          <a:p>
            <a:pPr algn="ctr">
              <a:spcBef>
                <a:spcPct val="50000"/>
              </a:spcBef>
            </a:pPr>
            <a:r>
              <a:rPr lang="zh-CN" altLang="en-US" dirty="0">
                <a:latin typeface="黑体" panose="02010609060101010101" pitchFamily="2" charset="-122"/>
                <a:ea typeface="黑体" panose="02010609060101010101" pitchFamily="2" charset="-122"/>
              </a:rPr>
              <a:t>二</a:t>
            </a:r>
            <a:r>
              <a:rPr lang="en-US" altLang="zh-CN" dirty="0">
                <a:latin typeface="黑体" panose="02010609060101010101" pitchFamily="2" charset="-122"/>
                <a:ea typeface="黑体" panose="02010609060101010101" pitchFamily="2" charset="-122"/>
              </a:rPr>
              <a:t>O</a:t>
            </a:r>
            <a:r>
              <a:rPr lang="zh-CN" altLang="en-US" dirty="0">
                <a:latin typeface="黑体" panose="02010609060101010101" pitchFamily="2" charset="-122"/>
                <a:ea typeface="黑体" panose="02010609060101010101" pitchFamily="2" charset="-122"/>
              </a:rPr>
              <a:t>二一年十一月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5878712" y="9787261"/>
            <a:ext cx="2794024" cy="1015663"/>
          </a:xfrm>
          <a:prstGeom prst="rect">
            <a:avLst/>
          </a:prstGeom>
          <a:solidFill>
            <a:srgbClr val="FEFFF1"/>
          </a:solidFill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地       址：南京市鼓楼区中山路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171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号</a:t>
            </a: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邮       编：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210005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网       址：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ghj.nanjing.gov.cn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咨询电话：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025-85800875</a:t>
            </a:r>
            <a:endParaRPr lang="zh-CN" altLang="en-US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object 15"/>
          <p:cNvSpPr>
            <a:spLocks noChangeArrowheads="1"/>
          </p:cNvSpPr>
          <p:nvPr/>
        </p:nvSpPr>
        <p:spPr bwMode="auto">
          <a:xfrm>
            <a:off x="5707742" y="9760866"/>
            <a:ext cx="3013075" cy="1025525"/>
          </a:xfrm>
          <a:custGeom>
            <a:avLst/>
            <a:gdLst>
              <a:gd name="T0" fmla="*/ 0 w 3013709"/>
              <a:gd name="T1" fmla="*/ 1025078 h 1024890"/>
              <a:gd name="T2" fmla="*/ 3012877 w 3013709"/>
              <a:gd name="T3" fmla="*/ 1025078 h 1024890"/>
              <a:gd name="T4" fmla="*/ 3012877 w 3013709"/>
              <a:gd name="T5" fmla="*/ 0 h 1024890"/>
              <a:gd name="T6" fmla="*/ 0 w 3013709"/>
              <a:gd name="T7" fmla="*/ 0 h 1024890"/>
              <a:gd name="T8" fmla="*/ 0 w 3013709"/>
              <a:gd name="T9" fmla="*/ 1025078 h 102489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13709" h="1024890">
                <a:moveTo>
                  <a:pt x="0" y="1024443"/>
                </a:moveTo>
                <a:lnTo>
                  <a:pt x="3013511" y="1024443"/>
                </a:lnTo>
                <a:lnTo>
                  <a:pt x="3013511" y="0"/>
                </a:lnTo>
                <a:lnTo>
                  <a:pt x="0" y="0"/>
                </a:lnTo>
                <a:lnTo>
                  <a:pt x="0" y="1024443"/>
                </a:lnTo>
                <a:close/>
              </a:path>
            </a:pathLst>
          </a:custGeom>
          <a:solidFill>
            <a:srgbClr val="FEFFF1"/>
          </a:solidFill>
          <a:ln>
            <a:noFill/>
          </a:ln>
        </p:spPr>
        <p:txBody>
          <a:bodyPr lIns="0" tIns="0" rIns="0" bIns="0"/>
          <a:lstStyle/>
          <a:p>
            <a:endParaRPr lang="zh-CN" altLang="en-US"/>
          </a:p>
        </p:txBody>
      </p:sp>
      <p:sp>
        <p:nvSpPr>
          <p:cNvPr id="11" name="object 16"/>
          <p:cNvSpPr txBox="1"/>
          <p:nvPr/>
        </p:nvSpPr>
        <p:spPr>
          <a:xfrm>
            <a:off x="5806167" y="9488401"/>
            <a:ext cx="2689225" cy="11951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184150" indent="-1714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zh-CN" sz="1100" noProof="1">
                <a:latin typeface="黑体" panose="02010609060101010101" pitchFamily="49" charset="-122"/>
                <a:ea typeface="黑体" panose="02010609060101010101" pitchFamily="49" charset="-122"/>
              </a:rPr>
              <a:t>地 址：</a:t>
            </a:r>
            <a:r>
              <a:rPr lang="zh-CN" altLang="en-US" sz="1100" noProof="1">
                <a:latin typeface="黑体" panose="02010609060101010101" pitchFamily="49" charset="-122"/>
                <a:ea typeface="黑体" panose="02010609060101010101" pitchFamily="49" charset="-122"/>
              </a:rPr>
              <a:t>南京市鼓楼区中山路</a:t>
            </a:r>
            <a:r>
              <a:rPr lang="en-US" altLang="zh-CN" sz="1100" noProof="1">
                <a:latin typeface="黑体" panose="02010609060101010101" pitchFamily="49" charset="-122"/>
                <a:ea typeface="黑体" panose="02010609060101010101" pitchFamily="49" charset="-122"/>
              </a:rPr>
              <a:t>171</a:t>
            </a:r>
            <a:r>
              <a:rPr lang="zh-CN" altLang="en-US" sz="1100" noProof="1">
                <a:latin typeface="黑体" panose="02010609060101010101" pitchFamily="49" charset="-122"/>
                <a:ea typeface="黑体" panose="02010609060101010101" pitchFamily="49" charset="-122"/>
              </a:rPr>
              <a:t>号</a:t>
            </a:r>
            <a:endParaRPr lang="en-US" altLang="zh-CN" sz="1100" noProof="1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184150" indent="-1714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zh-CN" sz="1100" noProof="1">
                <a:latin typeface="黑体" panose="02010609060101010101" pitchFamily="49" charset="-122"/>
                <a:ea typeface="黑体" panose="02010609060101010101" pitchFamily="49" charset="-122"/>
              </a:rPr>
              <a:t>邮 编：210005</a:t>
            </a:r>
          </a:p>
          <a:p>
            <a:pPr marL="184150" indent="-171450" eaLnBrk="1" hangingPunct="1">
              <a:lnSpc>
                <a:spcPct val="150000"/>
              </a:lnSpc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zh-CN" altLang="zh-CN" sz="1100" noProof="1">
                <a:latin typeface="黑体" panose="02010609060101010101" pitchFamily="49" charset="-122"/>
                <a:ea typeface="黑体" panose="02010609060101010101" pitchFamily="49" charset="-122"/>
              </a:rPr>
              <a:t>网 址：</a:t>
            </a:r>
            <a:r>
              <a:rPr lang="en-US" altLang="zh-CN" sz="1100" noProof="1">
                <a:latin typeface="黑体" panose="02010609060101010101" pitchFamily="49" charset="-122"/>
                <a:ea typeface="黑体" panose="02010609060101010101" pitchFamily="49" charset="-122"/>
              </a:rPr>
              <a:t>http://ghj.nanjing.gov.cn</a:t>
            </a:r>
          </a:p>
          <a:p>
            <a:pPr marL="184150" indent="-171450" eaLnBrk="1" hangingPunct="1">
              <a:lnSpc>
                <a:spcPct val="150000"/>
              </a:lnSpc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zh-CN" altLang="en-US" sz="1100" noProof="1">
                <a:latin typeface="黑体" panose="02010609060101010101" pitchFamily="49" charset="-122"/>
                <a:ea typeface="黑体" panose="02010609060101010101" pitchFamily="49" charset="-122"/>
              </a:rPr>
              <a:t>电 话：</a:t>
            </a:r>
            <a:r>
              <a:rPr lang="en-US" altLang="zh-CN" sz="1100" noProof="1">
                <a:latin typeface="黑体" panose="02010609060101010101" pitchFamily="49" charset="-122"/>
                <a:ea typeface="黑体" panose="02010609060101010101" pitchFamily="49" charset="-122"/>
              </a:rPr>
              <a:t>025-52790350</a:t>
            </a:r>
            <a:endParaRPr lang="zh-CN" altLang="zh-CN" sz="1100" noProof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0603" y="4372372"/>
            <a:ext cx="5976615" cy="45466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7505"/>
            <a:ext cx="22099915" cy="11053006"/>
          </a:xfrm>
          <a:prstGeom prst="rect">
            <a:avLst/>
          </a:prstGeom>
        </p:spPr>
      </p:pic>
      <p:grpSp>
        <p:nvGrpSpPr>
          <p:cNvPr id="30" name="组合 29">
            <a:extLst>
              <a:ext uri="{FF2B5EF4-FFF2-40B4-BE49-F238E27FC236}">
                <a16:creationId xmlns:a16="http://schemas.microsoft.com/office/drawing/2014/main" id="{884E6416-CD27-41E7-851F-635645A652E8}"/>
              </a:ext>
            </a:extLst>
          </p:cNvPr>
          <p:cNvGrpSpPr/>
          <p:nvPr/>
        </p:nvGrpSpPr>
        <p:grpSpPr>
          <a:xfrm>
            <a:off x="16280809" y="1613662"/>
            <a:ext cx="5351876" cy="7583247"/>
            <a:chOff x="15936829" y="1571625"/>
            <a:chExt cx="6120357" cy="8672133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3294FB91-AD14-487D-A99E-9964257C83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936829" y="1571625"/>
              <a:ext cx="6097998" cy="4314023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1FB4689E-644C-4398-903D-7E5776076D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945626" y="5920142"/>
              <a:ext cx="6111560" cy="4323616"/>
            </a:xfrm>
            <a:prstGeom prst="rect">
              <a:avLst/>
            </a:prstGeom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3C41A9D8-53D6-4BCB-A299-4C4146400BC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223"/>
          <a:stretch/>
        </p:blipFill>
        <p:spPr>
          <a:xfrm>
            <a:off x="615496" y="6545596"/>
            <a:ext cx="4823230" cy="4266694"/>
          </a:xfrm>
          <a:prstGeom prst="rect">
            <a:avLst/>
          </a:prstGeom>
        </p:spPr>
      </p:pic>
      <p:sp>
        <p:nvSpPr>
          <p:cNvPr id="3075" name="Rectangle 129"/>
          <p:cNvSpPr>
            <a:spLocks noChangeArrowheads="1"/>
          </p:cNvSpPr>
          <p:nvPr/>
        </p:nvSpPr>
        <p:spPr bwMode="auto">
          <a:xfrm>
            <a:off x="17907000" y="8733834"/>
            <a:ext cx="3810000" cy="32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5" rIns="91431" bIns="45715">
            <a:spAutoFit/>
          </a:bodyPr>
          <a:lstStyle/>
          <a:p>
            <a:pPr defTabSz="912813">
              <a:lnSpc>
                <a:spcPct val="150000"/>
              </a:lnSpc>
            </a:pPr>
            <a:r>
              <a:rPr lang="en-US" altLang="zh-CN" sz="1000">
                <a:latin typeface="宋体" charset="-122"/>
              </a:rPr>
              <a:t>    </a:t>
            </a:r>
          </a:p>
        </p:txBody>
      </p:sp>
      <p:sp>
        <p:nvSpPr>
          <p:cNvPr id="3099" name="Text Box 176"/>
          <p:cNvSpPr txBox="1">
            <a:spLocks noChangeArrowheads="1"/>
          </p:cNvSpPr>
          <p:nvPr/>
        </p:nvSpPr>
        <p:spPr bwMode="auto">
          <a:xfrm>
            <a:off x="20842088" y="43191"/>
            <a:ext cx="1321000" cy="58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1" tIns="45715" rIns="91431" bIns="45715">
            <a:spAutoFit/>
          </a:bodyPr>
          <a:lstStyle/>
          <a:p>
            <a:pPr algn="ctr"/>
            <a:r>
              <a:rPr lang="en-US" altLang="zh-CN" sz="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南京雨花台高新区控制性详细规划及城市设计整合</a:t>
            </a:r>
            <a:r>
              <a:rPr lang="en-US" altLang="zh-CN" sz="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》SOb010-02</a:t>
            </a:r>
            <a:r>
              <a:rPr lang="zh-CN" altLang="en-US" sz="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规划管理单元图则修改</a:t>
            </a:r>
            <a:endParaRPr lang="en-US" altLang="zh-CN" sz="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77" name="Text Box 2"/>
          <p:cNvSpPr txBox="1">
            <a:spLocks noChangeArrowheads="1"/>
          </p:cNvSpPr>
          <p:nvPr/>
        </p:nvSpPr>
        <p:spPr bwMode="auto">
          <a:xfrm>
            <a:off x="1181699" y="71358"/>
            <a:ext cx="19550063" cy="836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95" tIns="48344" rIns="96695" bIns="48344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南京雨花台高新区控制性详细规划及城市设计整合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》SOb010-02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规划管理单元图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则</a:t>
            </a:r>
            <a:r>
              <a:rPr lang="zh-CN" altLang="en-US" sz="2400" b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修改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" name="直接连接符 34"/>
          <p:cNvCxnSpPr>
            <a:cxnSpLocks noChangeShapeType="1"/>
          </p:cNvCxnSpPr>
          <p:nvPr/>
        </p:nvCxnSpPr>
        <p:spPr bwMode="auto">
          <a:xfrm>
            <a:off x="0" y="857250"/>
            <a:ext cx="220980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083" name="直接连接符 36"/>
          <p:cNvCxnSpPr>
            <a:cxnSpLocks noChangeShapeType="1"/>
          </p:cNvCxnSpPr>
          <p:nvPr/>
        </p:nvCxnSpPr>
        <p:spPr bwMode="auto">
          <a:xfrm>
            <a:off x="0" y="0"/>
            <a:ext cx="0" cy="1106011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084" name="直接连接符 40"/>
          <p:cNvCxnSpPr>
            <a:cxnSpLocks noChangeShapeType="1"/>
          </p:cNvCxnSpPr>
          <p:nvPr/>
        </p:nvCxnSpPr>
        <p:spPr bwMode="auto">
          <a:xfrm>
            <a:off x="0" y="10895013"/>
            <a:ext cx="220980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085" name="直接连接符 41"/>
          <p:cNvCxnSpPr>
            <a:cxnSpLocks noChangeShapeType="1"/>
          </p:cNvCxnSpPr>
          <p:nvPr/>
        </p:nvCxnSpPr>
        <p:spPr bwMode="auto">
          <a:xfrm>
            <a:off x="22098000" y="0"/>
            <a:ext cx="0" cy="1107281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087" name="直接连接符 43"/>
          <p:cNvCxnSpPr>
            <a:cxnSpLocks noChangeShapeType="1"/>
          </p:cNvCxnSpPr>
          <p:nvPr/>
        </p:nvCxnSpPr>
        <p:spPr bwMode="auto">
          <a:xfrm>
            <a:off x="6292850" y="857250"/>
            <a:ext cx="0" cy="100203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092" name="直接连接符 55"/>
          <p:cNvCxnSpPr>
            <a:cxnSpLocks noChangeShapeType="1"/>
          </p:cNvCxnSpPr>
          <p:nvPr/>
        </p:nvCxnSpPr>
        <p:spPr bwMode="auto">
          <a:xfrm>
            <a:off x="0" y="-6350"/>
            <a:ext cx="220980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093" name="直接连接符 56"/>
          <p:cNvCxnSpPr>
            <a:cxnSpLocks noChangeShapeType="1"/>
          </p:cNvCxnSpPr>
          <p:nvPr/>
        </p:nvCxnSpPr>
        <p:spPr bwMode="auto">
          <a:xfrm>
            <a:off x="0" y="11075988"/>
            <a:ext cx="220980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graphicFrame>
        <p:nvGraphicFramePr>
          <p:cNvPr id="69" name="表格 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5282761"/>
              </p:ext>
            </p:extLst>
          </p:nvPr>
        </p:nvGraphicFramePr>
        <p:xfrm>
          <a:off x="18764304" y="9111333"/>
          <a:ext cx="3333696" cy="177101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286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050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518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800" b="0" kern="1200" noProof="0" dirty="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  <a:cs typeface="+mn-cs"/>
                        </a:rPr>
                        <a:t>批准单位</a:t>
                      </a:r>
                    </a:p>
                  </a:txBody>
                  <a:tcPr marL="96765" marR="96765" marT="48382" marB="48382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zh-CN" altLang="en-US" sz="1050" b="0" kern="1200" dirty="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  <a:cs typeface="+mn-cs"/>
                        </a:rPr>
                        <a:t>南京市人民政府</a:t>
                      </a:r>
                    </a:p>
                  </a:txBody>
                  <a:tcPr marL="96765" marR="96765" marT="48382" marB="48382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921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800" b="0" kern="1200" noProof="0" dirty="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  <a:cs typeface="+mn-cs"/>
                        </a:rPr>
                        <a:t>批准文号</a:t>
                      </a:r>
                    </a:p>
                  </a:txBody>
                  <a:tcPr marL="96765" marR="96765" marT="48382" marB="48382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10000"/>
                      </a:pPr>
                      <a:r>
                        <a:rPr kumimoji="1" lang="zh-CN" altLang="en-US" sz="1050" b="0" kern="1200" dirty="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  <a:cs typeface="+mn-cs"/>
                        </a:rPr>
                        <a:t>宁政</a:t>
                      </a:r>
                      <a:r>
                        <a:rPr kumimoji="1" lang="zh-CN" altLang="en-US" sz="1050" b="0" kern="1200" dirty="0" smtClean="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  <a:cs typeface="+mn-cs"/>
                        </a:rPr>
                        <a:t>复</a:t>
                      </a:r>
                      <a:r>
                        <a:rPr kumimoji="1" lang="en-US" altLang="zh-CN" sz="1050" b="0" kern="1200" dirty="0" smtClean="0">
                          <a:solidFill>
                            <a:schemeClr val="tx1"/>
                          </a:solidFill>
                          <a:latin typeface="方正仿宋_GBK" panose="03000509000000000000" pitchFamily="65" charset="-122"/>
                          <a:ea typeface="方正仿宋_GBK" panose="03000509000000000000" pitchFamily="65" charset="-122"/>
                          <a:cs typeface="+mn-cs"/>
                        </a:rPr>
                        <a:t>〔2021〕</a:t>
                      </a:r>
                      <a:r>
                        <a:rPr kumimoji="1" lang="en-US" altLang="zh-CN" sz="1050" b="0" kern="1200" dirty="0" smtClean="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  <a:cs typeface="+mn-cs"/>
                        </a:rPr>
                        <a:t>99</a:t>
                      </a:r>
                      <a:r>
                        <a:rPr kumimoji="1" lang="zh-CN" altLang="en-US" sz="1050" b="0" kern="1200" dirty="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  <a:cs typeface="+mn-cs"/>
                        </a:rPr>
                        <a:t>号</a:t>
                      </a:r>
                    </a:p>
                  </a:txBody>
                  <a:tcPr marL="96765" marR="96765" marT="48382" marB="48382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1355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800" b="0" kern="1200" noProof="0" dirty="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  <a:cs typeface="+mn-cs"/>
                        </a:rPr>
                        <a:t>动</a:t>
                      </a:r>
                      <a:endParaRPr kumimoji="1" lang="en-US" altLang="zh-CN" sz="800" b="0" kern="1200" noProof="0" dirty="0">
                        <a:solidFill>
                          <a:schemeClr val="tx1"/>
                        </a:solidFill>
                        <a:latin typeface="华文细黑" pitchFamily="2" charset="-122"/>
                        <a:ea typeface="华文细黑" pitchFamily="2" charset="-122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800" b="0" kern="1200" noProof="0" dirty="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  <a:cs typeface="+mn-cs"/>
                        </a:rPr>
                        <a:t>态</a:t>
                      </a:r>
                      <a:endParaRPr kumimoji="1" lang="en-US" altLang="zh-CN" sz="800" b="0" kern="1200" noProof="0" dirty="0">
                        <a:solidFill>
                          <a:schemeClr val="tx1"/>
                        </a:solidFill>
                        <a:latin typeface="华文细黑" pitchFamily="2" charset="-122"/>
                        <a:ea typeface="华文细黑" pitchFamily="2" charset="-122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800" b="0" kern="1200" noProof="0" dirty="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  <a:cs typeface="+mn-cs"/>
                        </a:rPr>
                        <a:t>更</a:t>
                      </a:r>
                      <a:endParaRPr kumimoji="1" lang="en-US" altLang="zh-CN" sz="800" b="0" kern="1200" noProof="0" dirty="0">
                        <a:solidFill>
                          <a:schemeClr val="tx1"/>
                        </a:solidFill>
                        <a:latin typeface="华文细黑" pitchFamily="2" charset="-122"/>
                        <a:ea typeface="华文细黑" pitchFamily="2" charset="-122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800" b="0" kern="1200" noProof="0" dirty="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  <a:cs typeface="+mn-cs"/>
                        </a:rPr>
                        <a:t>新</a:t>
                      </a:r>
                      <a:endParaRPr kumimoji="1" lang="en-US" altLang="zh-CN" sz="800" b="0" kern="1200" noProof="0" dirty="0">
                        <a:solidFill>
                          <a:schemeClr val="tx1"/>
                        </a:solidFill>
                        <a:latin typeface="华文细黑" pitchFamily="2" charset="-122"/>
                        <a:ea typeface="华文细黑" pitchFamily="2" charset="-122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800" b="0" kern="1200" noProof="0" dirty="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  <a:cs typeface="+mn-cs"/>
                        </a:rPr>
                        <a:t>信</a:t>
                      </a:r>
                      <a:endParaRPr kumimoji="1" lang="en-US" altLang="zh-CN" sz="800" b="0" kern="1200" noProof="0" dirty="0">
                        <a:solidFill>
                          <a:schemeClr val="tx1"/>
                        </a:solidFill>
                        <a:latin typeface="华文细黑" pitchFamily="2" charset="-122"/>
                        <a:ea typeface="华文细黑" pitchFamily="2" charset="-122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800" b="0" kern="1200" noProof="0" dirty="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  <a:cs typeface="+mn-cs"/>
                        </a:rPr>
                        <a:t>息</a:t>
                      </a:r>
                      <a:endParaRPr kumimoji="1" lang="en-US" altLang="zh-CN" sz="800" b="0" kern="1200" noProof="0" dirty="0">
                        <a:solidFill>
                          <a:schemeClr val="tx1"/>
                        </a:solidFill>
                        <a:latin typeface="华文细黑" pitchFamily="2" charset="-122"/>
                        <a:ea typeface="华文细黑" pitchFamily="2" charset="-122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800" b="0" kern="1200" noProof="0" dirty="0">
                          <a:solidFill>
                            <a:schemeClr val="tx1"/>
                          </a:solidFill>
                          <a:latin typeface="华文细黑" pitchFamily="2" charset="-122"/>
                          <a:ea typeface="华文细黑" pitchFamily="2" charset="-122"/>
                          <a:cs typeface="+mn-cs"/>
                        </a:rPr>
                        <a:t>栏</a:t>
                      </a:r>
                    </a:p>
                  </a:txBody>
                  <a:tcPr marL="96765" marR="96765" marT="48382" marB="48382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10000"/>
                      </a:pPr>
                      <a:endParaRPr kumimoji="1" lang="zh-CN" altLang="en-US" sz="800" b="0" kern="1200" dirty="0">
                        <a:solidFill>
                          <a:schemeClr val="tx1"/>
                        </a:solidFill>
                        <a:latin typeface="华文细黑" pitchFamily="2" charset="-122"/>
                        <a:ea typeface="华文细黑" pitchFamily="2" charset="-122"/>
                        <a:cs typeface="+mn-cs"/>
                      </a:endParaRPr>
                    </a:p>
                  </a:txBody>
                  <a:tcPr marL="96765" marR="96765" marT="48382" marB="48382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924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华文细黑" pitchFamily="2" charset="-122"/>
                        <a:ea typeface="华文细黑" pitchFamily="2" charset="-122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600" b="0" dirty="0"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marL="96765" marR="96765" marT="48382" marB="48382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9924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华文细黑" pitchFamily="2" charset="-122"/>
                        <a:ea typeface="华文细黑" pitchFamily="2" charset="-122"/>
                        <a:cs typeface="+mn-cs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600" b="0" dirty="0">
                        <a:latin typeface="黑体" pitchFamily="2" charset="-122"/>
                        <a:ea typeface="黑体" pitchFamily="2" charset="-122"/>
                      </a:endParaRPr>
                    </a:p>
                  </a:txBody>
                  <a:tcPr marL="96765" marR="96765" marT="48382" marB="48382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37" name="直接连接符 36"/>
          <p:cNvCxnSpPr>
            <a:cxnSpLocks noChangeShapeType="1"/>
          </p:cNvCxnSpPr>
          <p:nvPr/>
        </p:nvCxnSpPr>
        <p:spPr bwMode="auto">
          <a:xfrm>
            <a:off x="22098000" y="0"/>
            <a:ext cx="0" cy="1106011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3" name="矩形 2"/>
          <p:cNvSpPr/>
          <p:nvPr/>
        </p:nvSpPr>
        <p:spPr bwMode="auto">
          <a:xfrm>
            <a:off x="18471110" y="1064130"/>
            <a:ext cx="858809" cy="13988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CN" alt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宋体" pitchFamily="2" charset="-122"/>
            </a:endParaRPr>
          </a:p>
        </p:txBody>
      </p:sp>
      <p:sp>
        <p:nvSpPr>
          <p:cNvPr id="35" name="矩形 5"/>
          <p:cNvSpPr>
            <a:spLocks noChangeArrowheads="1"/>
          </p:cNvSpPr>
          <p:nvPr/>
        </p:nvSpPr>
        <p:spPr bwMode="auto">
          <a:xfrm>
            <a:off x="315255" y="1023938"/>
            <a:ext cx="1846922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85" tIns="45690" rIns="91385" bIns="45690">
            <a:spAutoFit/>
          </a:bodyPr>
          <a:lstStyle>
            <a:lvl1pPr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kumimoji="0" lang="zh-CN" altLang="en-US" sz="1800" b="1" dirty="0">
                <a:latin typeface="华文细黑" panose="02010600040101010101" pitchFamily="2" charset="-122"/>
                <a:ea typeface="华文细黑" panose="02010600040101010101" pitchFamily="2" charset="-122"/>
              </a:rPr>
              <a:t>区位及范围</a:t>
            </a:r>
            <a:endParaRPr kumimoji="0" lang="zh-CN" altLang="en-US" sz="1800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6" name="Rectangle 6"/>
          <p:cNvSpPr>
            <a:spLocks noChangeArrowheads="1"/>
          </p:cNvSpPr>
          <p:nvPr/>
        </p:nvSpPr>
        <p:spPr bwMode="auto">
          <a:xfrm>
            <a:off x="292100" y="1467293"/>
            <a:ext cx="6000750" cy="456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351" tIns="43172" rIns="86351" bIns="43172">
            <a:spAutoFit/>
          </a:bodyPr>
          <a:lstStyle>
            <a:lvl1pPr defTabSz="4083050">
              <a:spcBef>
                <a:spcPct val="20000"/>
              </a:spcBef>
              <a:buChar char="•"/>
              <a:defRPr kumimoji="1" sz="66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defTabSz="4083050">
              <a:spcBef>
                <a:spcPct val="20000"/>
              </a:spcBef>
              <a:buChar char="–"/>
              <a:defRPr kumimoji="1" sz="5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defTabSz="4083050">
              <a:spcBef>
                <a:spcPct val="20000"/>
              </a:spcBef>
              <a:buChar char="•"/>
              <a:defRPr kumimoji="1" sz="5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defTabSz="4083050">
              <a:spcBef>
                <a:spcPct val="20000"/>
              </a:spcBef>
              <a:buChar char="–"/>
              <a:defRPr kumimoji="1" sz="41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defTabSz="4083050">
              <a:spcBef>
                <a:spcPct val="20000"/>
              </a:spcBef>
              <a:buChar char="»"/>
              <a:defRPr kumimoji="1" sz="41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defTabSz="40830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1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defTabSz="40830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1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defTabSz="40830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1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defTabSz="40830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41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buNone/>
            </a:pPr>
            <a:r>
              <a:rPr lang="zh-CN" altLang="en-US" sz="1600" dirty="0" smtClean="0"/>
              <a:t>调整</a:t>
            </a:r>
            <a:r>
              <a:rPr lang="zh-CN" altLang="zh-CN" sz="1600" dirty="0"/>
              <a:t>地块</a:t>
            </a:r>
            <a:r>
              <a:rPr lang="zh-CN" altLang="en-US" sz="1600" dirty="0"/>
              <a:t>位于软件谷南园、机场二通道东侧，面积约</a:t>
            </a:r>
            <a:r>
              <a:rPr lang="en-US" altLang="zh-CN" sz="1600" dirty="0"/>
              <a:t>6.46</a:t>
            </a:r>
            <a:r>
              <a:rPr lang="zh-CN" altLang="en-US" sz="1600" dirty="0"/>
              <a:t>公顷。</a:t>
            </a:r>
            <a:endParaRPr lang="zh-CN" altLang="zh-CN" sz="1600" dirty="0"/>
          </a:p>
        </p:txBody>
      </p:sp>
      <p:sp>
        <p:nvSpPr>
          <p:cNvPr id="41" name="对话气泡: 矩形 17">
            <a:extLst>
              <a:ext uri="{FF2B5EF4-FFF2-40B4-BE49-F238E27FC236}">
                <a16:creationId xmlns:a16="http://schemas.microsoft.com/office/drawing/2014/main" id="{33283D17-D117-47FC-BE59-1824FAED4D08}"/>
              </a:ext>
            </a:extLst>
          </p:cNvPr>
          <p:cNvSpPr/>
          <p:nvPr/>
        </p:nvSpPr>
        <p:spPr>
          <a:xfrm>
            <a:off x="3177868" y="8344847"/>
            <a:ext cx="1342925" cy="324888"/>
          </a:xfrm>
          <a:prstGeom prst="wedgeRectCallout">
            <a:avLst>
              <a:gd name="adj1" fmla="val -65431"/>
              <a:gd name="adj2" fmla="val 125636"/>
            </a:avLst>
          </a:prstGeom>
          <a:solidFill>
            <a:schemeClr val="bg1">
              <a:alpha val="51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调整</a:t>
            </a: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地块</a:t>
            </a:r>
            <a:endParaRPr lang="zh-CN" altLang="en-US" sz="1600" dirty="0">
              <a:solidFill>
                <a:schemeClr val="tx1"/>
              </a:solidFill>
            </a:endParaRPr>
          </a:p>
        </p:txBody>
      </p:sp>
      <p:sp>
        <p:nvSpPr>
          <p:cNvPr id="44" name="矩形 5"/>
          <p:cNvSpPr>
            <a:spLocks noChangeArrowheads="1"/>
          </p:cNvSpPr>
          <p:nvPr/>
        </p:nvSpPr>
        <p:spPr bwMode="auto">
          <a:xfrm>
            <a:off x="6681788" y="1023938"/>
            <a:ext cx="3794074" cy="272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85" tIns="45690" rIns="91385" bIns="45690">
            <a:spAutoFit/>
          </a:bodyPr>
          <a:lstStyle>
            <a:lvl1pPr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kumimoji="0" lang="zh-CN" altLang="en-US" sz="1800" b="1" dirty="0">
                <a:latin typeface="华文细黑" panose="02010600040101010101" pitchFamily="2" charset="-122"/>
                <a:ea typeface="华文细黑" panose="02010600040101010101" pitchFamily="2" charset="-122"/>
              </a:rPr>
              <a:t>规划内容</a:t>
            </a:r>
            <a:endParaRPr kumimoji="0" lang="en-US" altLang="zh-CN" sz="1800" b="1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/>
              <a:t>将机场二通道东侧、管道路南侧两块商办混合用地调整为科研设计用地，容积率由≤ </a:t>
            </a:r>
            <a:r>
              <a:rPr lang="en-US" altLang="zh-CN" sz="1600" dirty="0" smtClean="0"/>
              <a:t>5.0</a:t>
            </a:r>
            <a:r>
              <a:rPr lang="zh-CN" altLang="en-US" sz="1600" dirty="0"/>
              <a:t>调整</a:t>
            </a:r>
            <a:r>
              <a:rPr lang="zh-CN" altLang="en-US" sz="1600" dirty="0" smtClean="0"/>
              <a:t>为≤</a:t>
            </a:r>
            <a:r>
              <a:rPr lang="en-US" altLang="zh-CN" sz="1600" dirty="0" smtClean="0"/>
              <a:t>4.0</a:t>
            </a:r>
            <a:r>
              <a:rPr lang="zh-CN" altLang="en-US" sz="1600" dirty="0"/>
              <a:t>，建筑密度由≤ </a:t>
            </a:r>
            <a:r>
              <a:rPr lang="en-US" altLang="zh-CN" sz="1600" dirty="0" smtClean="0"/>
              <a:t>45</a:t>
            </a:r>
            <a:r>
              <a:rPr lang="en-US" altLang="zh-CN" sz="1600" dirty="0"/>
              <a:t>%</a:t>
            </a:r>
            <a:r>
              <a:rPr lang="zh-CN" altLang="en-US" sz="1600" dirty="0"/>
              <a:t>调整为≤ </a:t>
            </a:r>
            <a:r>
              <a:rPr lang="en-US" altLang="zh-CN" sz="1600" dirty="0" smtClean="0"/>
              <a:t>35</a:t>
            </a:r>
            <a:r>
              <a:rPr lang="en-US" altLang="zh-CN" sz="1600" dirty="0"/>
              <a:t>%</a:t>
            </a:r>
            <a:r>
              <a:rPr lang="zh-CN" altLang="en-US" sz="1600" dirty="0"/>
              <a:t>，绿地率</a:t>
            </a:r>
            <a:r>
              <a:rPr lang="zh-CN" altLang="en-US" sz="1600" dirty="0" smtClean="0"/>
              <a:t>由≥</a:t>
            </a:r>
            <a:r>
              <a:rPr lang="en-US" altLang="zh-CN" sz="1600" dirty="0" smtClean="0"/>
              <a:t>20</a:t>
            </a:r>
            <a:r>
              <a:rPr lang="en-US" altLang="zh-CN" sz="1600" dirty="0"/>
              <a:t>%</a:t>
            </a:r>
            <a:r>
              <a:rPr lang="zh-CN" altLang="en-US" sz="1600" dirty="0"/>
              <a:t>调整为≥ </a:t>
            </a:r>
            <a:r>
              <a:rPr lang="en-US" altLang="zh-CN" sz="1600" dirty="0" smtClean="0"/>
              <a:t>30</a:t>
            </a:r>
            <a:r>
              <a:rPr lang="en-US" altLang="zh-CN" sz="1600" dirty="0"/>
              <a:t>%</a:t>
            </a:r>
            <a:r>
              <a:rPr lang="zh-CN" altLang="en-US" sz="1600" dirty="0"/>
              <a:t>。调整后商办混合用地减少</a:t>
            </a:r>
            <a:r>
              <a:rPr lang="en-US" altLang="zh-CN" sz="1600" dirty="0"/>
              <a:t>6.46</a:t>
            </a:r>
            <a:r>
              <a:rPr lang="zh-CN" altLang="en-US" sz="1600" dirty="0"/>
              <a:t>公顷，科研设计用地增加</a:t>
            </a:r>
            <a:r>
              <a:rPr lang="en-US" altLang="zh-CN" sz="1600" dirty="0"/>
              <a:t>6.46</a:t>
            </a:r>
            <a:r>
              <a:rPr lang="zh-CN" altLang="en-US" sz="1600" dirty="0"/>
              <a:t>公顷。</a:t>
            </a:r>
          </a:p>
        </p:txBody>
      </p:sp>
      <p:cxnSp>
        <p:nvCxnSpPr>
          <p:cNvPr id="46" name="直接连接符 43"/>
          <p:cNvCxnSpPr>
            <a:cxnSpLocks noChangeShapeType="1"/>
          </p:cNvCxnSpPr>
          <p:nvPr/>
        </p:nvCxnSpPr>
        <p:spPr bwMode="auto">
          <a:xfrm>
            <a:off x="15911513" y="844550"/>
            <a:ext cx="0" cy="100203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7" name="矩形 5"/>
          <p:cNvSpPr>
            <a:spLocks noChangeArrowheads="1"/>
          </p:cNvSpPr>
          <p:nvPr/>
        </p:nvSpPr>
        <p:spPr bwMode="auto">
          <a:xfrm>
            <a:off x="16208375" y="1023938"/>
            <a:ext cx="5111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5" tIns="45690" rIns="91385" bIns="45690">
            <a:spAutoFit/>
          </a:bodyPr>
          <a:lstStyle>
            <a:lvl1pPr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kumimoji="0" lang="zh-CN" altLang="en-US" sz="1800" b="1" dirty="0">
                <a:latin typeface="华文细黑" panose="02010600040101010101" pitchFamily="2" charset="-122"/>
                <a:ea typeface="华文细黑" panose="02010600040101010101" pitchFamily="2" charset="-122"/>
              </a:rPr>
              <a:t>调整前后图则对比</a:t>
            </a:r>
            <a:endParaRPr kumimoji="0" lang="zh-CN" altLang="en-US" sz="1800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6D3F32D-F678-4550-B609-5D4BCD8E0E8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18934" y="2226646"/>
            <a:ext cx="4823229" cy="4279284"/>
          </a:xfrm>
          <a:prstGeom prst="rect">
            <a:avLst/>
          </a:prstGeom>
        </p:spPr>
      </p:pic>
      <p:sp>
        <p:nvSpPr>
          <p:cNvPr id="33" name="对话气泡: 矩形 17">
            <a:extLst>
              <a:ext uri="{FF2B5EF4-FFF2-40B4-BE49-F238E27FC236}">
                <a16:creationId xmlns:a16="http://schemas.microsoft.com/office/drawing/2014/main" id="{D3C294A8-9B62-47DC-BA5B-1256C87453BA}"/>
              </a:ext>
            </a:extLst>
          </p:cNvPr>
          <p:cNvSpPr/>
          <p:nvPr/>
        </p:nvSpPr>
        <p:spPr>
          <a:xfrm>
            <a:off x="2840088" y="3632200"/>
            <a:ext cx="1342925" cy="324888"/>
          </a:xfrm>
          <a:prstGeom prst="wedgeRectCallout">
            <a:avLst>
              <a:gd name="adj1" fmla="val -65431"/>
              <a:gd name="adj2" fmla="val 125636"/>
            </a:avLst>
          </a:prstGeom>
          <a:solidFill>
            <a:schemeClr val="bg1">
              <a:alpha val="51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调整</a:t>
            </a: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地块</a:t>
            </a:r>
            <a:endParaRPr lang="zh-CN" altLang="en-US" sz="1600" dirty="0">
              <a:solidFill>
                <a:schemeClr val="tx1"/>
              </a:solidFill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EA7424CD-CBBB-45CD-B133-E5E113ED486F}"/>
              </a:ext>
            </a:extLst>
          </p:cNvPr>
          <p:cNvGrpSpPr/>
          <p:nvPr/>
        </p:nvGrpSpPr>
        <p:grpSpPr>
          <a:xfrm>
            <a:off x="10423523" y="1420044"/>
            <a:ext cx="5247538" cy="9478781"/>
            <a:chOff x="11427959" y="2791180"/>
            <a:chExt cx="4243102" cy="7664439"/>
          </a:xfrm>
        </p:grpSpPr>
        <p:sp>
          <p:nvSpPr>
            <p:cNvPr id="31" name="矩形 5"/>
            <p:cNvSpPr>
              <a:spLocks noChangeArrowheads="1"/>
            </p:cNvSpPr>
            <p:nvPr/>
          </p:nvSpPr>
          <p:spPr bwMode="auto">
            <a:xfrm>
              <a:off x="13076061" y="6248393"/>
              <a:ext cx="977301" cy="376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385" tIns="45690" rIns="91385" bIns="45690">
              <a:spAutoFit/>
            </a:bodyPr>
            <a:lstStyle>
              <a:lvl1pPr>
                <a:defRPr kumimoji="1" sz="1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1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1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1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1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50000"/>
                </a:lnSpc>
              </a:pPr>
              <a:r>
                <a:rPr kumimoji="0" lang="zh-CN" altLang="en-US" sz="1200" dirty="0">
                  <a:latin typeface="华文细黑" panose="02010600040101010101" pitchFamily="2" charset="-122"/>
                  <a:ea typeface="华文细黑" panose="02010600040101010101" pitchFamily="2" charset="-122"/>
                </a:rPr>
                <a:t>调整前</a:t>
              </a:r>
              <a:endParaRPr kumimoji="0" lang="en-US" altLang="zh-CN" sz="1200" dirty="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32" name="矩形 5"/>
            <p:cNvSpPr>
              <a:spLocks noChangeArrowheads="1"/>
            </p:cNvSpPr>
            <p:nvPr/>
          </p:nvSpPr>
          <p:spPr bwMode="auto">
            <a:xfrm>
              <a:off x="13076061" y="10079486"/>
              <a:ext cx="977301" cy="376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385" tIns="45690" rIns="91385" bIns="45690">
              <a:spAutoFit/>
            </a:bodyPr>
            <a:lstStyle>
              <a:lvl1pPr>
                <a:defRPr kumimoji="1" sz="1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1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1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1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1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50000"/>
                </a:lnSpc>
              </a:pPr>
              <a:r>
                <a:rPr kumimoji="0" lang="zh-CN" altLang="en-US" sz="1200" dirty="0">
                  <a:latin typeface="华文细黑" panose="02010600040101010101" pitchFamily="2" charset="-122"/>
                  <a:ea typeface="华文细黑" panose="02010600040101010101" pitchFamily="2" charset="-122"/>
                </a:rPr>
                <a:t>调整后</a:t>
              </a:r>
              <a:endParaRPr kumimoji="0" lang="en-US" altLang="zh-CN" sz="1200" dirty="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52BA34D1-065F-4438-8B07-087524715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485954" y="6650734"/>
              <a:ext cx="4185106" cy="3481247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FA42570D-36CA-44C0-B0AE-9527EC6C707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427959" y="2791180"/>
              <a:ext cx="4243102" cy="352548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默认设计模板">
  <a:themeElements>
    <a:clrScheme name="默认设计模板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默认设计模板">
      <a:majorFont>
        <a:latin typeface="Times New Roman"/>
        <a:ea typeface="宋体"/>
        <a:cs typeface=""/>
      </a:majorFont>
      <a:minorFont>
        <a:latin typeface="Times New Roman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CN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CN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宋体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18957</TotalTime>
  <Words>464</Words>
  <Application>Microsoft Office PowerPoint</Application>
  <PresentationFormat>自定义</PresentationFormat>
  <Paragraphs>46</Paragraphs>
  <Slides>2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</vt:i4>
      </vt:variant>
    </vt:vector>
  </HeadingPairs>
  <TitlesOfParts>
    <vt:vector size="11" baseType="lpstr">
      <vt:lpstr>方正仿宋_GBK</vt:lpstr>
      <vt:lpstr>黑体</vt:lpstr>
      <vt:lpstr>华文细黑</vt:lpstr>
      <vt:lpstr>宋体</vt:lpstr>
      <vt:lpstr>微软雅黑</vt:lpstr>
      <vt:lpstr>Arial</vt:lpstr>
      <vt:lpstr>Calibri</vt:lpstr>
      <vt:lpstr>Times New Roman</vt:lpstr>
      <vt:lpstr>默认设计模板</vt:lpstr>
      <vt:lpstr>PowerPoint 演示文稿</vt:lpstr>
      <vt:lpstr>PowerPoint 演示文稿</vt:lpstr>
    </vt:vector>
  </TitlesOfParts>
  <Company>unit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zc</dc:creator>
  <cp:lastModifiedBy>范卫东</cp:lastModifiedBy>
  <cp:revision>376</cp:revision>
  <dcterms:created xsi:type="dcterms:W3CDTF">2003-11-12T09:06:33Z</dcterms:created>
  <dcterms:modified xsi:type="dcterms:W3CDTF">2021-11-12T08:23:07Z</dcterms:modified>
</cp:coreProperties>
</file>